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Roboto"/>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1" Type="http://schemas.openxmlformats.org/officeDocument/2006/relationships/font" Target="fonts/La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bda8402e5b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bda8402e5b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bda8402e5b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bda8402e5b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bda8402e5b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bda8402e5b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be9f6edcaf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be9f6edcaf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bda8402e5b_9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bda8402e5b_9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bda8402e5b_9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bda8402e5b_9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bda8402e5b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bda8402e5b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bda8402e5b_9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bda8402e5b_9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bda8402e5b_9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bda8402e5b_9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bda8402e5b_9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bda8402e5b_9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bda8402e5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bda8402e5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be9f6edcaf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be9f6edcaf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be9f6edcaf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be9f6edcaf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bda8402e5b_9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bda8402e5b_9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bda8402e5b_9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bda8402e5b_9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55e3ce42597105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5e3ce42597105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bda8402e5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bda8402e5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bda8402e5b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bda8402e5b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bda8402e5b_9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bda8402e5b_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bda8402e5b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bda8402e5b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bda8402e5b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bda8402e5b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bda8402e5b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bda8402e5b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bda8402e5b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bda8402e5b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openai.com/blog/emergent-tool-use/" TargetMode="External"/><Relationship Id="rId4" Type="http://schemas.openxmlformats.org/officeDocument/2006/relationships/hyperlink" Target="https://openai.com/blog/emergent-tool-use/" TargetMode="External"/><Relationship Id="rId5" Type="http://schemas.openxmlformats.org/officeDocument/2006/relationships/hyperlink" Target="https://openai.com/blog/emergent-tool-us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gif"/><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github.com/Farama-Foundation/PettingZoo" TargetMode="Externa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gif"/><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colab.research.google.com/drive/12uUNyWaCrEhfleJ9N0xxY0Ch1qXAw1k-?usp=shar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l.acm.org/doi/abs/10.1007/s10462-021-09996-w" TargetMode="External"/><Relationship Id="rId4" Type="http://schemas.openxmlformats.org/officeDocument/2006/relationships/hyperlink" Target="https://arxiv.org/pdf/2009.14471.pdf" TargetMode="External"/><Relationship Id="rId11" Type="http://schemas.openxmlformats.org/officeDocument/2006/relationships/hyperlink" Target="https://openai.com/blog/emergent-tool-use/" TargetMode="External"/><Relationship Id="rId10" Type="http://schemas.openxmlformats.org/officeDocument/2006/relationships/hyperlink" Target="https://gymnasium.farama.org" TargetMode="External"/><Relationship Id="rId9" Type="http://schemas.openxmlformats.org/officeDocument/2006/relationships/hyperlink" Target="https://github.com/openai/gym" TargetMode="External"/><Relationship Id="rId5" Type="http://schemas.openxmlformats.org/officeDocument/2006/relationships/hyperlink" Target="https://pettingzoo.farama.org/" TargetMode="External"/><Relationship Id="rId6" Type="http://schemas.openxmlformats.org/officeDocument/2006/relationships/hyperlink" Target="https://pettingzoo.farama.org/" TargetMode="External"/><Relationship Id="rId7" Type="http://schemas.openxmlformats.org/officeDocument/2006/relationships/hyperlink" Target="https://pettingzoo.farama.org/" TargetMode="External"/><Relationship Id="rId8" Type="http://schemas.openxmlformats.org/officeDocument/2006/relationships/hyperlink" Target="https://www.gymlibrary.dev"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hyperlink" Target="mailto:afsharaidam@gmail.com" TargetMode="External"/><Relationship Id="rId4" Type="http://schemas.openxmlformats.org/officeDocument/2006/relationships/hyperlink" Target="mailto:aeirya@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122500" y="630225"/>
            <a:ext cx="65808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Multi-Agent (Deep) Reinforcement Learning	</a:t>
            </a:r>
            <a:endParaRPr/>
          </a:p>
        </p:txBody>
      </p:sp>
      <p:sp>
        <p:nvSpPr>
          <p:cNvPr id="73" name="Google Shape;73;p13"/>
          <p:cNvSpPr txBox="1"/>
          <p:nvPr>
            <p:ph idx="1" type="subTitle"/>
          </p:nvPr>
        </p:nvSpPr>
        <p:spPr>
          <a:xfrm>
            <a:off x="2247142" y="3238450"/>
            <a:ext cx="6331500" cy="1241700"/>
          </a:xfrm>
          <a:prstGeom prst="rect">
            <a:avLst/>
          </a:prstGeom>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rPr lang="en"/>
              <a:t>Aida Afshar Mohammadian</a:t>
            </a:r>
            <a:endParaRPr/>
          </a:p>
          <a:p>
            <a:pPr indent="0" lvl="0" marL="0" rtl="0" algn="l">
              <a:spcBef>
                <a:spcPts val="0"/>
              </a:spcBef>
              <a:spcAft>
                <a:spcPts val="0"/>
              </a:spcAft>
              <a:buNone/>
            </a:pPr>
            <a:r>
              <a:rPr lang="en"/>
              <a:t>Aeirya Mohammadi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ML Course - Fall 1401</a:t>
            </a:r>
            <a:endParaRPr/>
          </a:p>
          <a:p>
            <a:pPr indent="0" lvl="0" marL="0" rtl="0" algn="l">
              <a:spcBef>
                <a:spcPts val="0"/>
              </a:spcBef>
              <a:spcAft>
                <a:spcPts val="0"/>
              </a:spcAft>
              <a:buNone/>
            </a:pPr>
            <a:r>
              <a:rPr lang="en"/>
              <a:t>Dr. Rezazadegan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100">
                <a:latin typeface="Lato"/>
                <a:ea typeface="Lato"/>
                <a:cs typeface="Lato"/>
                <a:sym typeface="Lato"/>
              </a:rPr>
              <a:t>Decentralized Training + Shared Information</a:t>
            </a:r>
            <a:endParaRPr sz="3800"/>
          </a:p>
        </p:txBody>
      </p:sp>
      <p:sp>
        <p:nvSpPr>
          <p:cNvPr id="138" name="Google Shape;138;p22"/>
          <p:cNvSpPr txBox="1"/>
          <p:nvPr>
            <p:ph idx="1" type="body"/>
          </p:nvPr>
        </p:nvSpPr>
        <p:spPr>
          <a:xfrm>
            <a:off x="2400262" y="13250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Each agent holds an individual policy. During training, agents are endowed with additional information.</a:t>
            </a:r>
            <a:endParaRPr sz="1400"/>
          </a:p>
          <a:p>
            <a:pPr indent="-317500" lvl="0" marL="457200" rtl="0" algn="l">
              <a:spcBef>
                <a:spcPts val="1200"/>
              </a:spcBef>
              <a:spcAft>
                <a:spcPts val="0"/>
              </a:spcAft>
              <a:buSzPts val="1400"/>
              <a:buChar char="●"/>
            </a:pPr>
            <a:r>
              <a:rPr lang="en" sz="1400"/>
              <a:t>By sharing mutual information, the training process can be eased and the learning speed can become superior when matched against independently trained agents.</a:t>
            </a:r>
            <a:endParaRPr sz="1400"/>
          </a:p>
          <a:p>
            <a:pPr indent="-317500" lvl="0" marL="457200" rtl="0" algn="l">
              <a:spcBef>
                <a:spcPts val="0"/>
              </a:spcBef>
              <a:spcAft>
                <a:spcPts val="0"/>
              </a:spcAft>
              <a:buSzPts val="1400"/>
              <a:buChar char="●"/>
            </a:pPr>
            <a:r>
              <a:rPr lang="en" sz="1400"/>
              <a:t>The state-of-the-art practice for MARL.</a:t>
            </a:r>
            <a:endParaRPr sz="1400"/>
          </a:p>
          <a:p>
            <a:pPr indent="0" lvl="0" marL="457200" rtl="0" algn="l">
              <a:spcBef>
                <a:spcPts val="1200"/>
              </a:spcBef>
              <a:spcAft>
                <a:spcPts val="1200"/>
              </a:spcAft>
              <a:buNone/>
            </a:pPr>
            <a:r>
              <a:t/>
            </a:r>
            <a:endParaRPr sz="1400"/>
          </a:p>
        </p:txBody>
      </p:sp>
      <p:pic>
        <p:nvPicPr>
          <p:cNvPr id="139" name="Google Shape;139;p22"/>
          <p:cNvPicPr preferRelativeResize="0"/>
          <p:nvPr/>
        </p:nvPicPr>
        <p:blipFill rotWithShape="1">
          <a:blip r:embed="rId3">
            <a:alphaModFix/>
          </a:blip>
          <a:srcRect b="0" l="66673" r="0" t="0"/>
          <a:stretch/>
        </p:blipFill>
        <p:spPr>
          <a:xfrm>
            <a:off x="6367250" y="2631950"/>
            <a:ext cx="2278400" cy="1966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100">
                <a:latin typeface="Lato"/>
                <a:ea typeface="Lato"/>
                <a:cs typeface="Lato"/>
                <a:sym typeface="Lato"/>
              </a:rPr>
              <a:t>C</a:t>
            </a:r>
            <a:r>
              <a:rPr lang="en" sz="2100">
                <a:latin typeface="Lato"/>
                <a:ea typeface="Lato"/>
                <a:cs typeface="Lato"/>
                <a:sym typeface="Lato"/>
              </a:rPr>
              <a:t>entralized Training</a:t>
            </a:r>
            <a:endParaRPr sz="3800"/>
          </a:p>
        </p:txBody>
      </p:sp>
      <p:sp>
        <p:nvSpPr>
          <p:cNvPr id="145" name="Google Shape;145;p23"/>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Centralized execution describes that agents are guided from a centralized unit, which computes the joint actions for all agents.</a:t>
            </a:r>
            <a:endParaRPr/>
          </a:p>
        </p:txBody>
      </p:sp>
      <p:pic>
        <p:nvPicPr>
          <p:cNvPr id="146" name="Google Shape;146;p23"/>
          <p:cNvPicPr preferRelativeResize="0"/>
          <p:nvPr/>
        </p:nvPicPr>
        <p:blipFill rotWithShape="1">
          <a:blip r:embed="rId3">
            <a:alphaModFix/>
          </a:blip>
          <a:srcRect b="0" l="0" r="67837" t="0"/>
          <a:stretch/>
        </p:blipFill>
        <p:spPr>
          <a:xfrm>
            <a:off x="6780880" y="2862550"/>
            <a:ext cx="1940972" cy="1735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Reward Structure</a:t>
            </a:r>
            <a:endParaRPr/>
          </a:p>
        </p:txBody>
      </p:sp>
      <p:sp>
        <p:nvSpPr>
          <p:cNvPr id="152" name="Google Shape;152;p2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Emergent patterns of agents behavi</a:t>
            </a:r>
            <a:r>
              <a:rPr lang="en"/>
              <a:t>or</a:t>
            </a:r>
            <a:r>
              <a:rPr lang="en" sz="1100">
                <a:latin typeface="Arial"/>
                <a:ea typeface="Arial"/>
                <a:cs typeface="Arial"/>
                <a:sym typeface="Arial"/>
              </a:rPr>
              <a:t>				</a:t>
            </a:r>
            <a:endParaRPr sz="1100">
              <a:latin typeface="Arial"/>
              <a:ea typeface="Arial"/>
              <a:cs typeface="Arial"/>
              <a:sym typeface="Arial"/>
            </a:endParaRPr>
          </a:p>
          <a:p>
            <a:pPr indent="0" lvl="0" marL="457200" rtl="0" algn="l">
              <a:spcBef>
                <a:spcPts val="1200"/>
              </a:spcBef>
              <a:spcAft>
                <a:spcPts val="0"/>
              </a:spcAft>
              <a:buNone/>
            </a:pPr>
            <a:r>
              <a:rPr lang="en" sz="1100">
                <a:latin typeface="Arial"/>
                <a:ea typeface="Arial"/>
                <a:cs typeface="Arial"/>
                <a:sym typeface="Arial"/>
              </a:rPr>
              <a:t>The dynamic interaction between multiple decision-makers, which simultaneously affects the state of the environment, can cause the emergence of specific behavioral patterns. An obvious way to influence the development of agent behavior is through the designed reward structure. </a:t>
            </a:r>
            <a:endParaRPr sz="1100">
              <a:latin typeface="Arial"/>
              <a:ea typeface="Arial"/>
              <a:cs typeface="Arial"/>
              <a:sym typeface="Arial"/>
            </a:endParaRPr>
          </a:p>
          <a:p>
            <a:pPr indent="-317500" lvl="1" marL="914400" rtl="0" algn="l">
              <a:spcBef>
                <a:spcPts val="1200"/>
              </a:spcBef>
              <a:spcAft>
                <a:spcPts val="0"/>
              </a:spcAft>
              <a:buSzPts val="1400"/>
              <a:buChar char="○"/>
            </a:pPr>
            <a:r>
              <a:rPr lang="en"/>
              <a:t>Cooperation</a:t>
            </a:r>
            <a:endParaRPr/>
          </a:p>
          <a:p>
            <a:pPr indent="-317500" lvl="1" marL="914400" rtl="0" algn="l">
              <a:spcBef>
                <a:spcPts val="0"/>
              </a:spcBef>
              <a:spcAft>
                <a:spcPts val="0"/>
              </a:spcAft>
              <a:buSzPts val="1400"/>
              <a:buChar char="○"/>
            </a:pPr>
            <a:r>
              <a:rPr lang="en"/>
              <a:t>Competition</a:t>
            </a:r>
            <a:endParaRPr/>
          </a:p>
          <a:p>
            <a:pPr indent="-317500" lvl="1" marL="914400" rtl="0" algn="l">
              <a:spcBef>
                <a:spcPts val="0"/>
              </a:spcBef>
              <a:spcAft>
                <a:spcPts val="0"/>
              </a:spcAft>
              <a:buSzPts val="1400"/>
              <a:buChar char="○"/>
            </a:pPr>
            <a:r>
              <a:rPr lang="en"/>
              <a:t>Mixed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Hide and Seek Game</a:t>
            </a:r>
            <a:endParaRPr/>
          </a:p>
        </p:txBody>
      </p:sp>
      <p:sp>
        <p:nvSpPr>
          <p:cNvPr id="158" name="Google Shape;158;p25"/>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Setup:</a:t>
            </a:r>
            <a:endParaRPr sz="1200"/>
          </a:p>
          <a:p>
            <a:pPr indent="-304800" lvl="0" marL="457200" rtl="0" algn="l">
              <a:spcBef>
                <a:spcPts val="1200"/>
              </a:spcBef>
              <a:spcAft>
                <a:spcPts val="0"/>
              </a:spcAft>
              <a:buSzPts val="1200"/>
              <a:buChar char="●"/>
            </a:pPr>
            <a:r>
              <a:rPr lang="en" sz="1200"/>
              <a:t>2 blue agents</a:t>
            </a:r>
            <a:endParaRPr sz="1200"/>
          </a:p>
          <a:p>
            <a:pPr indent="-304800" lvl="0" marL="457200" rtl="0" algn="l">
              <a:spcBef>
                <a:spcPts val="0"/>
              </a:spcBef>
              <a:spcAft>
                <a:spcPts val="0"/>
              </a:spcAft>
              <a:buSzPts val="1200"/>
              <a:buChar char="●"/>
            </a:pPr>
            <a:r>
              <a:rPr lang="en" sz="1200"/>
              <a:t>2 red agents</a:t>
            </a:r>
            <a:endParaRPr sz="1200"/>
          </a:p>
          <a:p>
            <a:pPr indent="-304800" lvl="0" marL="457200" rtl="0" algn="l">
              <a:spcBef>
                <a:spcPts val="0"/>
              </a:spcBef>
              <a:spcAft>
                <a:spcPts val="0"/>
              </a:spcAft>
              <a:buSzPts val="1200"/>
              <a:buChar char="●"/>
            </a:pPr>
            <a:r>
              <a:rPr lang="en" sz="1200"/>
              <a:t>2 boxes</a:t>
            </a:r>
            <a:endParaRPr sz="1200"/>
          </a:p>
          <a:p>
            <a:pPr indent="-304800" lvl="0" marL="457200" rtl="0" algn="l">
              <a:spcBef>
                <a:spcPts val="0"/>
              </a:spcBef>
              <a:spcAft>
                <a:spcPts val="0"/>
              </a:spcAft>
              <a:buSzPts val="1200"/>
              <a:buChar char="●"/>
            </a:pPr>
            <a:r>
              <a:rPr lang="en" sz="1200"/>
              <a:t>A ramp</a:t>
            </a:r>
            <a:endParaRPr sz="1200"/>
          </a:p>
        </p:txBody>
      </p:sp>
      <p:pic>
        <p:nvPicPr>
          <p:cNvPr id="159" name="Google Shape;159;p25"/>
          <p:cNvPicPr preferRelativeResize="0"/>
          <p:nvPr/>
        </p:nvPicPr>
        <p:blipFill>
          <a:blip r:embed="rId3">
            <a:alphaModFix/>
          </a:blip>
          <a:stretch>
            <a:fillRect/>
          </a:stretch>
        </p:blipFill>
        <p:spPr>
          <a:xfrm>
            <a:off x="3917954" y="1671975"/>
            <a:ext cx="4803896" cy="3002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Simple game, simple rules. The agents can:</a:t>
            </a:r>
            <a:endParaRPr sz="1400"/>
          </a:p>
          <a:p>
            <a:pPr indent="-317500" lvl="0" marL="457200" rtl="0" algn="l">
              <a:spcBef>
                <a:spcPts val="1200"/>
              </a:spcBef>
              <a:spcAft>
                <a:spcPts val="0"/>
              </a:spcAft>
              <a:buSzPts val="1400"/>
              <a:buChar char="●"/>
            </a:pPr>
            <a:r>
              <a:rPr lang="en" sz="1400"/>
              <a:t>Move and rotate themselves</a:t>
            </a:r>
            <a:endParaRPr sz="1400"/>
          </a:p>
          <a:p>
            <a:pPr indent="-317500" lvl="0" marL="457200" rtl="0" algn="l">
              <a:spcBef>
                <a:spcPts val="0"/>
              </a:spcBef>
              <a:spcAft>
                <a:spcPts val="0"/>
              </a:spcAft>
              <a:buSzPts val="1400"/>
              <a:buChar char="●"/>
            </a:pPr>
            <a:r>
              <a:rPr lang="en" sz="1400"/>
              <a:t>Grab objects</a:t>
            </a:r>
            <a:endParaRPr sz="1400"/>
          </a:p>
          <a:p>
            <a:pPr indent="-317500" lvl="0" marL="457200" rtl="0" algn="l">
              <a:spcBef>
                <a:spcPts val="0"/>
              </a:spcBef>
              <a:spcAft>
                <a:spcPts val="0"/>
              </a:spcAft>
              <a:buSzPts val="1400"/>
              <a:buChar char="●"/>
            </a:pPr>
            <a:r>
              <a:rPr lang="en" sz="1400"/>
              <a:t>See objects in their sight</a:t>
            </a:r>
            <a:endParaRPr sz="1400"/>
          </a:p>
          <a:p>
            <a:pPr indent="-317500" lvl="0" marL="457200" rtl="0" algn="l">
              <a:spcBef>
                <a:spcPts val="0"/>
              </a:spcBef>
              <a:spcAft>
                <a:spcPts val="0"/>
              </a:spcAft>
              <a:buSzPts val="1400"/>
              <a:buChar char="●"/>
            </a:pPr>
            <a:r>
              <a:rPr lang="en" sz="1400"/>
              <a:t>Sense distance</a:t>
            </a:r>
            <a:endParaRPr sz="1400"/>
          </a:p>
          <a:p>
            <a:pPr indent="-317500" lvl="0" marL="457200" rtl="0" algn="l">
              <a:spcBef>
                <a:spcPts val="0"/>
              </a:spcBef>
              <a:spcAft>
                <a:spcPts val="0"/>
              </a:spcAft>
              <a:buSzPts val="1400"/>
              <a:buChar char="●"/>
            </a:pPr>
            <a:r>
              <a:rPr lang="en" sz="1400"/>
              <a:t>Lock and unlock objects</a:t>
            </a:r>
            <a:endParaRPr sz="1400"/>
          </a:p>
          <a:p>
            <a:pPr indent="0" lvl="0" marL="0" rtl="0" algn="l">
              <a:spcBef>
                <a:spcPts val="1200"/>
              </a:spcBef>
              <a:spcAft>
                <a:spcPts val="0"/>
              </a:spcAft>
              <a:buNone/>
            </a:pPr>
            <a:r>
              <a:rPr lang="en" sz="1400" u="sng">
                <a:solidFill>
                  <a:schemeClr val="hlink"/>
                </a:solidFill>
                <a:hlinkClick r:id="rId3"/>
              </a:rPr>
              <a:t>Link to</a:t>
            </a:r>
            <a:r>
              <a:rPr lang="en" sz="1400" u="sng">
                <a:solidFill>
                  <a:schemeClr val="hlink"/>
                </a:solidFill>
                <a:hlinkClick r:id="rId4"/>
              </a:rPr>
              <a:t> w</a:t>
            </a:r>
            <a:r>
              <a:rPr lang="en" sz="1400" u="sng">
                <a:solidFill>
                  <a:schemeClr val="hlink"/>
                </a:solidFill>
                <a:hlinkClick r:id="rId5"/>
              </a:rPr>
              <a:t>ebsite</a:t>
            </a:r>
            <a:endParaRPr sz="1400"/>
          </a:p>
          <a:p>
            <a:pPr indent="0" lvl="0" marL="0" rtl="0" algn="l">
              <a:spcBef>
                <a:spcPts val="1200"/>
              </a:spcBef>
              <a:spcAft>
                <a:spcPts val="1200"/>
              </a:spcAft>
              <a:buNone/>
            </a:pPr>
            <a:r>
              <a:t/>
            </a:r>
            <a:endParaRPr sz="1400"/>
          </a:p>
        </p:txBody>
      </p:sp>
      <p:sp>
        <p:nvSpPr>
          <p:cNvPr id="165" name="Google Shape;165;p2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Hide and Seek Game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5342650" y="1595775"/>
            <a:ext cx="3379200" cy="2252800"/>
          </a:xfrm>
          <a:prstGeom prst="rect">
            <a:avLst/>
          </a:prstGeom>
          <a:noFill/>
          <a:ln>
            <a:noFill/>
          </a:ln>
        </p:spPr>
      </p:pic>
      <p:sp>
        <p:nvSpPr>
          <p:cNvPr id="171" name="Google Shape;171;p27"/>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4D5156"/>
                </a:solidFill>
              </a:rPr>
              <a:t>The Gym interface is simple, pythonic, and capable of representing general RL problems.</a:t>
            </a:r>
            <a:endParaRPr sz="1300">
              <a:solidFill>
                <a:srgbClr val="4D5156"/>
              </a:solidFill>
            </a:endParaRPr>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 sz="1300"/>
              <a:t>a</a:t>
            </a:r>
            <a:r>
              <a:rPr lang="en" sz="1300"/>
              <a:t>ction space = { 0, 1 }</a:t>
            </a:r>
            <a:endParaRPr sz="1300"/>
          </a:p>
          <a:p>
            <a:pPr indent="0" lvl="0" marL="0" rtl="0" algn="l">
              <a:spcBef>
                <a:spcPts val="1200"/>
              </a:spcBef>
              <a:spcAft>
                <a:spcPts val="1200"/>
              </a:spcAft>
              <a:buNone/>
            </a:pPr>
            <a:r>
              <a:rPr lang="en" sz="1300"/>
              <a:t>o</a:t>
            </a:r>
            <a:r>
              <a:rPr lang="en" sz="1300"/>
              <a:t>bservation space = { cart position &amp; velocity, pole angle &amp; angular velocity }</a:t>
            </a:r>
            <a:endParaRPr sz="1300"/>
          </a:p>
        </p:txBody>
      </p:sp>
      <p:pic>
        <p:nvPicPr>
          <p:cNvPr id="172" name="Google Shape;172;p27"/>
          <p:cNvPicPr preferRelativeResize="0"/>
          <p:nvPr/>
        </p:nvPicPr>
        <p:blipFill>
          <a:blip r:embed="rId4">
            <a:alphaModFix/>
          </a:blip>
          <a:stretch>
            <a:fillRect/>
          </a:stretch>
        </p:blipFill>
        <p:spPr>
          <a:xfrm>
            <a:off x="2257700" y="2419350"/>
            <a:ext cx="4467576" cy="1261900"/>
          </a:xfrm>
          <a:prstGeom prst="rect">
            <a:avLst/>
          </a:prstGeom>
          <a:noFill/>
          <a:ln>
            <a:noFill/>
          </a:ln>
        </p:spPr>
      </p:pic>
      <p:sp>
        <p:nvSpPr>
          <p:cNvPr id="173" name="Google Shape;173;p2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Gym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Petting Zoo</a:t>
            </a:r>
            <a:endParaRPr/>
          </a:p>
        </p:txBody>
      </p:sp>
      <p:sp>
        <p:nvSpPr>
          <p:cNvPr id="179" name="Google Shape;179;p28"/>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300">
                <a:solidFill>
                  <a:srgbClr val="5F6368"/>
                </a:solidFill>
                <a:highlight>
                  <a:srgbClr val="FFFFFF"/>
                </a:highlight>
              </a:rPr>
              <a:t>PettingZoo</a:t>
            </a:r>
            <a:r>
              <a:rPr lang="en" sz="1300">
                <a:solidFill>
                  <a:srgbClr val="4D5156"/>
                </a:solidFill>
                <a:highlight>
                  <a:srgbClr val="FFFFFF"/>
                </a:highlight>
              </a:rPr>
              <a:t> is a Python library for conducting research in multi-agent reinforcement learning, akin to a multi-agent version of Gymnasium.</a:t>
            </a:r>
            <a:endParaRPr sz="1300">
              <a:solidFill>
                <a:srgbClr val="4D5156"/>
              </a:solidFill>
              <a:highlight>
                <a:srgbClr val="FFFFFF"/>
              </a:highlight>
            </a:endParaRPr>
          </a:p>
          <a:p>
            <a:pPr indent="0" lvl="0" marL="0" rtl="0" algn="l">
              <a:spcBef>
                <a:spcPts val="1200"/>
              </a:spcBef>
              <a:spcAft>
                <a:spcPts val="0"/>
              </a:spcAft>
              <a:buNone/>
            </a:pPr>
            <a:r>
              <a:t/>
            </a:r>
            <a:endParaRPr sz="1300">
              <a:solidFill>
                <a:srgbClr val="4D5156"/>
              </a:solidFill>
              <a:highlight>
                <a:srgbClr val="FFFFFF"/>
              </a:highlight>
            </a:endParaRPr>
          </a:p>
          <a:p>
            <a:pPr indent="0" lvl="0" marL="0" rtl="0" algn="l">
              <a:spcBef>
                <a:spcPts val="1200"/>
              </a:spcBef>
              <a:spcAft>
                <a:spcPts val="0"/>
              </a:spcAft>
              <a:buNone/>
            </a:pPr>
            <a:r>
              <a:t/>
            </a:r>
            <a:endParaRPr sz="1300">
              <a:solidFill>
                <a:srgbClr val="4D5156"/>
              </a:solidFill>
              <a:highlight>
                <a:srgbClr val="FFFFFF"/>
              </a:highlight>
            </a:endParaRPr>
          </a:p>
          <a:p>
            <a:pPr indent="0" lvl="0" marL="0" rtl="0" algn="l">
              <a:spcBef>
                <a:spcPts val="1200"/>
              </a:spcBef>
              <a:spcAft>
                <a:spcPts val="0"/>
              </a:spcAft>
              <a:buNone/>
            </a:pPr>
            <a:r>
              <a:t/>
            </a:r>
            <a:endParaRPr sz="1300">
              <a:solidFill>
                <a:srgbClr val="4D5156"/>
              </a:solidFill>
              <a:highlight>
                <a:srgbClr val="FFFFFF"/>
              </a:highlight>
            </a:endParaRPr>
          </a:p>
          <a:p>
            <a:pPr indent="0" lvl="0" marL="0" rtl="0" algn="l">
              <a:spcBef>
                <a:spcPts val="1200"/>
              </a:spcBef>
              <a:spcAft>
                <a:spcPts val="0"/>
              </a:spcAft>
              <a:buNone/>
            </a:pPr>
            <a:r>
              <a:t/>
            </a:r>
            <a:endParaRPr sz="1300">
              <a:solidFill>
                <a:srgbClr val="4D5156"/>
              </a:solidFill>
              <a:highlight>
                <a:srgbClr val="FFFFFF"/>
              </a:highlight>
            </a:endParaRPr>
          </a:p>
          <a:p>
            <a:pPr indent="0" lvl="0" marL="0" rtl="0" algn="l">
              <a:spcBef>
                <a:spcPts val="1200"/>
              </a:spcBef>
              <a:spcAft>
                <a:spcPts val="1200"/>
              </a:spcAft>
              <a:buNone/>
            </a:pPr>
            <a:r>
              <a:rPr lang="en" sz="1300">
                <a:solidFill>
                  <a:srgbClr val="4D5156"/>
                </a:solidFill>
                <a:highlight>
                  <a:srgbClr val="FFFFFF"/>
                </a:highlight>
              </a:rPr>
              <a:t>You can see more at </a:t>
            </a:r>
            <a:r>
              <a:rPr lang="en" sz="1300" u="sng">
                <a:solidFill>
                  <a:schemeClr val="hlink"/>
                </a:solidFill>
                <a:highlight>
                  <a:srgbClr val="FFFFFF"/>
                </a:highlight>
                <a:hlinkClick r:id="rId3"/>
              </a:rPr>
              <a:t>here</a:t>
            </a:r>
            <a:r>
              <a:rPr lang="en" sz="1300">
                <a:solidFill>
                  <a:srgbClr val="4D5156"/>
                </a:solidFill>
                <a:highlight>
                  <a:srgbClr val="FFFFFF"/>
                </a:highlight>
              </a:rPr>
              <a:t>.</a:t>
            </a:r>
            <a:endParaRPr sz="1300">
              <a:solidFill>
                <a:srgbClr val="4D5156"/>
              </a:solidFill>
              <a:highlight>
                <a:srgbClr val="FFFFFF"/>
              </a:highlight>
            </a:endParaRPr>
          </a:p>
        </p:txBody>
      </p:sp>
      <p:pic>
        <p:nvPicPr>
          <p:cNvPr id="180" name="Google Shape;180;p28"/>
          <p:cNvPicPr preferRelativeResize="0"/>
          <p:nvPr/>
        </p:nvPicPr>
        <p:blipFill>
          <a:blip r:embed="rId4">
            <a:alphaModFix/>
          </a:blip>
          <a:stretch>
            <a:fillRect/>
          </a:stretch>
        </p:blipFill>
        <p:spPr>
          <a:xfrm>
            <a:off x="3160450" y="2352724"/>
            <a:ext cx="4801198" cy="128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Agent Environment Cycle Games Model</a:t>
            </a:r>
            <a:endParaRPr/>
          </a:p>
          <a:p>
            <a:pPr indent="0" lvl="0" marL="0" rtl="0" algn="l">
              <a:spcBef>
                <a:spcPts val="0"/>
              </a:spcBef>
              <a:spcAft>
                <a:spcPts val="0"/>
              </a:spcAft>
              <a:buNone/>
            </a:pPr>
            <a:r>
              <a:t/>
            </a:r>
            <a:endParaRPr/>
          </a:p>
        </p:txBody>
      </p:sp>
      <p:sp>
        <p:nvSpPr>
          <p:cNvPr id="186" name="Google Shape;186;p29"/>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7" name="Google Shape;187;p29"/>
          <p:cNvPicPr preferRelativeResize="0"/>
          <p:nvPr/>
        </p:nvPicPr>
        <p:blipFill>
          <a:blip r:embed="rId3">
            <a:alphaModFix/>
          </a:blip>
          <a:stretch>
            <a:fillRect/>
          </a:stretch>
        </p:blipFill>
        <p:spPr>
          <a:xfrm>
            <a:off x="3724361" y="1811288"/>
            <a:ext cx="3673389" cy="2571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3" name="Google Shape;193;p30"/>
          <p:cNvPicPr preferRelativeResize="0"/>
          <p:nvPr/>
        </p:nvPicPr>
        <p:blipFill>
          <a:blip r:embed="rId3">
            <a:alphaModFix/>
          </a:blip>
          <a:stretch>
            <a:fillRect/>
          </a:stretch>
        </p:blipFill>
        <p:spPr>
          <a:xfrm>
            <a:off x="2410100" y="1595775"/>
            <a:ext cx="4669126" cy="1848449"/>
          </a:xfrm>
          <a:prstGeom prst="rect">
            <a:avLst/>
          </a:prstGeom>
          <a:noFill/>
          <a:ln>
            <a:noFill/>
          </a:ln>
        </p:spPr>
      </p:pic>
      <p:sp>
        <p:nvSpPr>
          <p:cNvPr id="194" name="Google Shape;194;p3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An example of the basic usage of PettingZoo</a:t>
            </a:r>
            <a:endParaRPr sz="2200"/>
          </a:p>
        </p:txBody>
      </p:sp>
      <p:pic>
        <p:nvPicPr>
          <p:cNvPr id="195" name="Google Shape;195;p30"/>
          <p:cNvPicPr preferRelativeResize="0"/>
          <p:nvPr/>
        </p:nvPicPr>
        <p:blipFill>
          <a:blip r:embed="rId4">
            <a:alphaModFix/>
          </a:blip>
          <a:stretch>
            <a:fillRect/>
          </a:stretch>
        </p:blipFill>
        <p:spPr>
          <a:xfrm>
            <a:off x="6233900" y="3008675"/>
            <a:ext cx="2497801" cy="1589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Showcase</a:t>
            </a:r>
            <a:endParaRPr/>
          </a:p>
        </p:txBody>
      </p:sp>
      <p:sp>
        <p:nvSpPr>
          <p:cNvPr id="201" name="Google Shape;201;p31"/>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31"/>
          <p:cNvPicPr preferRelativeResize="0"/>
          <p:nvPr/>
        </p:nvPicPr>
        <p:blipFill>
          <a:blip r:embed="rId3">
            <a:alphaModFix/>
          </a:blip>
          <a:stretch>
            <a:fillRect/>
          </a:stretch>
        </p:blipFill>
        <p:spPr>
          <a:xfrm>
            <a:off x="3957325" y="1671975"/>
            <a:ext cx="4774374" cy="2685575"/>
          </a:xfrm>
          <a:prstGeom prst="rect">
            <a:avLst/>
          </a:prstGeom>
          <a:noFill/>
          <a:ln>
            <a:noFill/>
          </a:ln>
        </p:spPr>
      </p:pic>
      <p:pic>
        <p:nvPicPr>
          <p:cNvPr id="203" name="Google Shape;203;p31"/>
          <p:cNvPicPr preferRelativeResize="0"/>
          <p:nvPr/>
        </p:nvPicPr>
        <p:blipFill>
          <a:blip r:embed="rId4">
            <a:alphaModFix/>
          </a:blip>
          <a:stretch>
            <a:fillRect/>
          </a:stretch>
        </p:blipFill>
        <p:spPr>
          <a:xfrm>
            <a:off x="1911816" y="1671975"/>
            <a:ext cx="2046159" cy="2685575"/>
          </a:xfrm>
          <a:prstGeom prst="rect">
            <a:avLst/>
          </a:prstGeom>
          <a:noFill/>
          <a:ln>
            <a:noFill/>
          </a:ln>
        </p:spPr>
      </p:pic>
      <p:sp>
        <p:nvSpPr>
          <p:cNvPr id="204" name="Google Shape;204;p31"/>
          <p:cNvSpPr txBox="1"/>
          <p:nvPr/>
        </p:nvSpPr>
        <p:spPr>
          <a:xfrm flipH="1">
            <a:off x="5314650" y="4357550"/>
            <a:ext cx="226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Knights archers zombies</a:t>
            </a:r>
            <a:endParaRPr sz="1100">
              <a:latin typeface="Lato"/>
              <a:ea typeface="Lato"/>
              <a:cs typeface="Lato"/>
              <a:sym typeface="Lato"/>
            </a:endParaRPr>
          </a:p>
        </p:txBody>
      </p:sp>
      <p:sp>
        <p:nvSpPr>
          <p:cNvPr id="205" name="Google Shape;205;p31"/>
          <p:cNvSpPr txBox="1"/>
          <p:nvPr/>
        </p:nvSpPr>
        <p:spPr>
          <a:xfrm>
            <a:off x="2439450" y="4357550"/>
            <a:ext cx="99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Quadrapong</a:t>
            </a:r>
            <a:endParaRPr sz="1100">
              <a:latin typeface="Lato"/>
              <a:ea typeface="Lato"/>
              <a:cs typeface="Lato"/>
              <a:sym typeface="Lato"/>
            </a:endParaRPr>
          </a:p>
        </p:txBody>
      </p:sp>
      <p:sp>
        <p:nvSpPr>
          <p:cNvPr id="206" name="Google Shape;206;p31"/>
          <p:cNvSpPr txBox="1"/>
          <p:nvPr/>
        </p:nvSpPr>
        <p:spPr>
          <a:xfrm>
            <a:off x="1911825" y="1116975"/>
            <a:ext cx="6819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Multiple agents playing </a:t>
            </a:r>
            <a:r>
              <a:rPr lang="en" sz="1300">
                <a:latin typeface="Lato"/>
                <a:ea typeface="Lato"/>
                <a:cs typeface="Lato"/>
                <a:sym typeface="Lato"/>
              </a:rPr>
              <a:t>implemented petting zoo environments: </a:t>
            </a:r>
            <a:endParaRPr sz="13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(if image is static, click to play)</a:t>
            </a:r>
            <a:endParaRPr sz="11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79" name="Google Shape;79;p1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Introduction</a:t>
            </a:r>
            <a:endParaRPr/>
          </a:p>
          <a:p>
            <a:pPr indent="-317500" lvl="1" marL="914400" rtl="0" algn="l">
              <a:spcBef>
                <a:spcPts val="0"/>
              </a:spcBef>
              <a:spcAft>
                <a:spcPts val="0"/>
              </a:spcAft>
              <a:buSzPts val="1400"/>
              <a:buChar char="○"/>
            </a:pPr>
            <a:r>
              <a:rPr lang="en"/>
              <a:t>Formal + Informal Definition of MARL</a:t>
            </a:r>
            <a:endParaRPr/>
          </a:p>
          <a:p>
            <a:pPr indent="-342900" lvl="0" marL="457200" rtl="0" algn="l">
              <a:spcBef>
                <a:spcPts val="0"/>
              </a:spcBef>
              <a:spcAft>
                <a:spcPts val="0"/>
              </a:spcAft>
              <a:buSzPts val="1800"/>
              <a:buChar char="●"/>
            </a:pPr>
            <a:r>
              <a:rPr lang="en"/>
              <a:t>Multi-Agent Training Architectures</a:t>
            </a:r>
            <a:endParaRPr/>
          </a:p>
          <a:p>
            <a:pPr indent="-317500" lvl="1" marL="914400" rtl="0" algn="l">
              <a:spcBef>
                <a:spcPts val="0"/>
              </a:spcBef>
              <a:spcAft>
                <a:spcPts val="0"/>
              </a:spcAft>
              <a:buSzPts val="1400"/>
              <a:buChar char="○"/>
            </a:pPr>
            <a:r>
              <a:rPr lang="en"/>
              <a:t>Distributed/Centralized + Training/Execution</a:t>
            </a:r>
            <a:endParaRPr/>
          </a:p>
          <a:p>
            <a:pPr indent="-342900" lvl="0" marL="457200" rtl="0" algn="l">
              <a:spcBef>
                <a:spcPts val="0"/>
              </a:spcBef>
              <a:spcAft>
                <a:spcPts val="0"/>
              </a:spcAft>
              <a:buSzPts val="1800"/>
              <a:buChar char="●"/>
            </a:pPr>
            <a:r>
              <a:rPr lang="en"/>
              <a:t>Reward Structure</a:t>
            </a:r>
            <a:endParaRPr/>
          </a:p>
          <a:p>
            <a:pPr indent="-317500" lvl="1" marL="914400" rtl="0" algn="l">
              <a:spcBef>
                <a:spcPts val="0"/>
              </a:spcBef>
              <a:spcAft>
                <a:spcPts val="0"/>
              </a:spcAft>
              <a:buSzPts val="1400"/>
              <a:buChar char="○"/>
            </a:pPr>
            <a:r>
              <a:rPr lang="en"/>
              <a:t>Emergent patterns of agent behavior</a:t>
            </a:r>
            <a:endParaRPr/>
          </a:p>
          <a:p>
            <a:pPr indent="-317500" lvl="1" marL="914400" rtl="0" algn="l">
              <a:spcBef>
                <a:spcPts val="0"/>
              </a:spcBef>
              <a:spcAft>
                <a:spcPts val="0"/>
              </a:spcAft>
              <a:buSzPts val="1400"/>
              <a:buChar char="○"/>
            </a:pPr>
            <a:r>
              <a:rPr lang="en"/>
              <a:t>Hide and Seek</a:t>
            </a:r>
            <a:endParaRPr/>
          </a:p>
          <a:p>
            <a:pPr indent="-342900" lvl="0" marL="457200" rtl="0" algn="l">
              <a:spcBef>
                <a:spcPts val="0"/>
              </a:spcBef>
              <a:spcAft>
                <a:spcPts val="0"/>
              </a:spcAft>
              <a:buSzPts val="1800"/>
              <a:buChar char="●"/>
            </a:pPr>
            <a:r>
              <a:rPr lang="en"/>
              <a:t>Petting Zoo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t>Gym Spaces Data Structure</a:t>
            </a:r>
            <a:endParaRPr sz="2400"/>
          </a:p>
          <a:p>
            <a:pPr indent="0" lvl="0" marL="0" rtl="0" algn="l">
              <a:spcBef>
                <a:spcPts val="0"/>
              </a:spcBef>
              <a:spcAft>
                <a:spcPts val="0"/>
              </a:spcAft>
              <a:buSzPts val="990"/>
              <a:buNone/>
            </a:pPr>
            <a:r>
              <a:t/>
            </a:r>
            <a:endParaRPr sz="2400"/>
          </a:p>
        </p:txBody>
      </p:sp>
      <p:sp>
        <p:nvSpPr>
          <p:cNvPr id="212" name="Google Shape;212;p32"/>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13" name="Google Shape;213;p32"/>
          <p:cNvPicPr preferRelativeResize="0"/>
          <p:nvPr/>
        </p:nvPicPr>
        <p:blipFill>
          <a:blip r:embed="rId3">
            <a:alphaModFix/>
          </a:blip>
          <a:stretch>
            <a:fillRect/>
          </a:stretch>
        </p:blipFill>
        <p:spPr>
          <a:xfrm>
            <a:off x="3385837" y="1148025"/>
            <a:ext cx="4350423" cy="3409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see some code!</a:t>
            </a:r>
            <a:endParaRPr/>
          </a:p>
        </p:txBody>
      </p:sp>
      <p:sp>
        <p:nvSpPr>
          <p:cNvPr id="219" name="Google Shape;219;p33"/>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@googlecolab:  </a:t>
            </a:r>
            <a:r>
              <a:rPr lang="en" u="sng">
                <a:solidFill>
                  <a:schemeClr val="hlink"/>
                </a:solidFill>
                <a:hlinkClick r:id="rId3"/>
              </a:rPr>
              <a:t>Piston - Petting Zoo Sample</a:t>
            </a:r>
            <a:endParaRPr/>
          </a:p>
          <a:p>
            <a:pPr indent="0" lvl="0" marL="0" rtl="0" algn="l">
              <a:spcBef>
                <a:spcPts val="1200"/>
              </a:spcBef>
              <a:spcAft>
                <a:spcPts val="1200"/>
              </a:spcAft>
              <a:buNone/>
            </a:pPr>
            <a:r>
              <a:rPr lang="en"/>
              <a:t>@github: repository/code/cartpole_qlearning.py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fontScale="92500" lnSpcReduction="20000"/>
          </a:bodyPr>
          <a:lstStyle/>
          <a:p>
            <a:pPr indent="0" lvl="0" marL="0" rtl="0" algn="l">
              <a:spcBef>
                <a:spcPts val="0"/>
              </a:spcBef>
              <a:spcAft>
                <a:spcPts val="0"/>
              </a:spcAft>
              <a:buNone/>
            </a:pPr>
            <a:r>
              <a:rPr lang="en"/>
              <a:t>Thank you for your attention!</a:t>
            </a:r>
            <a:endParaRPr/>
          </a:p>
        </p:txBody>
      </p:sp>
      <p:pic>
        <p:nvPicPr>
          <p:cNvPr id="225" name="Google Shape;225;p34"/>
          <p:cNvPicPr preferRelativeResize="0"/>
          <p:nvPr/>
        </p:nvPicPr>
        <p:blipFill rotWithShape="1">
          <a:blip r:embed="rId3">
            <a:alphaModFix/>
          </a:blip>
          <a:srcRect b="14754" l="6188" r="7381" t="7138"/>
          <a:stretch/>
        </p:blipFill>
        <p:spPr>
          <a:xfrm>
            <a:off x="1513737" y="615889"/>
            <a:ext cx="6116526" cy="3454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a:p>
            <a:pPr indent="0" lvl="0" marL="0" rtl="0" algn="l">
              <a:spcBef>
                <a:spcPts val="0"/>
              </a:spcBef>
              <a:spcAft>
                <a:spcPts val="0"/>
              </a:spcAft>
              <a:buNone/>
            </a:pPr>
            <a:r>
              <a:t/>
            </a:r>
            <a:endParaRPr/>
          </a:p>
        </p:txBody>
      </p:sp>
      <p:sp>
        <p:nvSpPr>
          <p:cNvPr id="231" name="Google Shape;231;p35"/>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t>Main reference: </a:t>
            </a:r>
            <a:r>
              <a:rPr lang="en" sz="1350" u="sng">
                <a:solidFill>
                  <a:schemeClr val="hlink"/>
                </a:solidFill>
                <a:hlinkClick r:id="rId3"/>
              </a:rPr>
              <a:t>Multi-agent deep reinforcement learning: a survey</a:t>
            </a:r>
            <a:endParaRPr sz="1350"/>
          </a:p>
          <a:p>
            <a:pPr indent="0" lvl="0" marL="0" rtl="0" algn="l">
              <a:spcBef>
                <a:spcPts val="1200"/>
              </a:spcBef>
              <a:spcAft>
                <a:spcPts val="0"/>
              </a:spcAft>
              <a:buNone/>
            </a:pPr>
            <a:r>
              <a:rPr lang="en" sz="1350"/>
              <a:t>PettingZoo: </a:t>
            </a:r>
            <a:r>
              <a:rPr lang="en" sz="1350" u="sng">
                <a:solidFill>
                  <a:schemeClr val="hlink"/>
                </a:solidFill>
                <a:hlinkClick r:id="rId4"/>
              </a:rPr>
              <a:t>PettingZoo: A Standard API for Multi-Agent Reinforcement Learning</a:t>
            </a:r>
            <a:endParaRPr sz="1350"/>
          </a:p>
          <a:p>
            <a:pPr indent="0" lvl="0" marL="0" rtl="0" algn="l">
              <a:spcBef>
                <a:spcPts val="1200"/>
              </a:spcBef>
              <a:spcAft>
                <a:spcPts val="0"/>
              </a:spcAft>
              <a:buNone/>
            </a:pPr>
            <a:r>
              <a:rPr lang="en" sz="1350" u="sng">
                <a:solidFill>
                  <a:schemeClr val="hlink"/>
                </a:solidFill>
                <a:hlinkClick r:id="rId5"/>
              </a:rPr>
              <a:t>https://pettingzoo.farama.org </a:t>
            </a:r>
            <a:endParaRPr sz="1350" u="sng">
              <a:solidFill>
                <a:schemeClr val="hlink"/>
              </a:solidFill>
              <a:hlinkClick r:id="rId6"/>
            </a:endParaRPr>
          </a:p>
          <a:p>
            <a:pPr indent="0" lvl="0" marL="0" rtl="0" algn="l">
              <a:spcBef>
                <a:spcPts val="1200"/>
              </a:spcBef>
              <a:spcAft>
                <a:spcPts val="0"/>
              </a:spcAft>
              <a:buNone/>
            </a:pPr>
            <a:r>
              <a:rPr lang="en" sz="1350" u="sng">
                <a:solidFill>
                  <a:schemeClr val="hlink"/>
                </a:solidFill>
                <a:hlinkClick r:id="rId7"/>
              </a:rPr>
              <a:t>https://github.com/Farama-Foundation/PettingZoo</a:t>
            </a:r>
            <a:endParaRPr sz="1350"/>
          </a:p>
          <a:p>
            <a:pPr indent="0" lvl="0" marL="0" rtl="0" algn="l">
              <a:spcBef>
                <a:spcPts val="1200"/>
              </a:spcBef>
              <a:spcAft>
                <a:spcPts val="0"/>
              </a:spcAft>
              <a:buNone/>
            </a:pPr>
            <a:r>
              <a:rPr lang="en" sz="1350"/>
              <a:t>Gym: </a:t>
            </a:r>
            <a:r>
              <a:rPr lang="en" sz="1350" u="sng">
                <a:solidFill>
                  <a:schemeClr val="hlink"/>
                </a:solidFill>
                <a:hlinkClick r:id="rId8"/>
              </a:rPr>
              <a:t>https://www.gymlibrary.dev</a:t>
            </a:r>
            <a:endParaRPr sz="1350"/>
          </a:p>
          <a:p>
            <a:pPr indent="0" lvl="0" marL="0" rtl="0" algn="l">
              <a:spcBef>
                <a:spcPts val="1200"/>
              </a:spcBef>
              <a:spcAft>
                <a:spcPts val="0"/>
              </a:spcAft>
              <a:buNone/>
            </a:pPr>
            <a:r>
              <a:rPr lang="en" sz="1350" u="sng">
                <a:solidFill>
                  <a:schemeClr val="hlink"/>
                </a:solidFill>
                <a:hlinkClick r:id="rId9"/>
              </a:rPr>
              <a:t>https://github.com/openai/gym</a:t>
            </a:r>
            <a:endParaRPr sz="1350"/>
          </a:p>
          <a:p>
            <a:pPr indent="0" lvl="0" marL="0" rtl="0" algn="l">
              <a:spcBef>
                <a:spcPts val="1200"/>
              </a:spcBef>
              <a:spcAft>
                <a:spcPts val="0"/>
              </a:spcAft>
              <a:buNone/>
            </a:pPr>
            <a:r>
              <a:rPr lang="en" sz="1350"/>
              <a:t>Gymnasium (updated version of gym): </a:t>
            </a:r>
            <a:r>
              <a:rPr lang="en" sz="1350" u="sng">
                <a:solidFill>
                  <a:schemeClr val="hlink"/>
                </a:solidFill>
                <a:hlinkClick r:id="rId10"/>
              </a:rPr>
              <a:t>https://gymnasium.farama.org</a:t>
            </a:r>
            <a:endParaRPr sz="1350"/>
          </a:p>
          <a:p>
            <a:pPr indent="0" lvl="0" marL="0" rtl="0" algn="l">
              <a:spcBef>
                <a:spcPts val="1200"/>
              </a:spcBef>
              <a:spcAft>
                <a:spcPts val="1200"/>
              </a:spcAft>
              <a:buNone/>
            </a:pPr>
            <a:r>
              <a:rPr lang="en" sz="1350"/>
              <a:t>Hide &amp; Seek Game: </a:t>
            </a:r>
            <a:r>
              <a:rPr lang="en" sz="1350" u="sng">
                <a:solidFill>
                  <a:schemeClr val="hlink"/>
                </a:solidFill>
                <a:hlinkClick r:id="rId11"/>
              </a:rPr>
              <a:t>Emergent Tool Use from Multi-Agent Interaction</a:t>
            </a:r>
            <a:endParaRPr sz="135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idx="4294967295"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7" name="Google Shape;237;p36"/>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p>
            <a:pPr indent="0" lvl="0" marL="0" rtl="0" algn="l">
              <a:lnSpc>
                <a:spcPct val="95384"/>
              </a:lnSpc>
              <a:spcBef>
                <a:spcPts val="1400"/>
              </a:spcBef>
              <a:spcAft>
                <a:spcPts val="400"/>
              </a:spcAft>
              <a:buSzPts val="852"/>
              <a:buNone/>
            </a:pPr>
            <a:r>
              <a:rPr lang="en" sz="1895"/>
              <a:t>Contact us: </a:t>
            </a:r>
            <a:r>
              <a:rPr b="1" lang="en" sz="1850" u="sng">
                <a:solidFill>
                  <a:schemeClr val="hlink"/>
                </a:solidFill>
                <a:highlight>
                  <a:srgbClr val="FFFFFF"/>
                </a:highlight>
                <a:latin typeface="Roboto"/>
                <a:ea typeface="Roboto"/>
                <a:cs typeface="Roboto"/>
                <a:sym typeface="Roboto"/>
                <a:hlinkClick r:id="rId3"/>
              </a:rPr>
              <a:t>afsharaidam@gmail.com</a:t>
            </a:r>
            <a:r>
              <a:rPr lang="en" sz="1850"/>
              <a:t>  </a:t>
            </a:r>
            <a:r>
              <a:rPr b="1" lang="en" sz="1850" u="sng">
                <a:solidFill>
                  <a:schemeClr val="hlink"/>
                </a:solidFill>
                <a:highlight>
                  <a:srgbClr val="FFFFFF"/>
                </a:highlight>
                <a:latin typeface="Roboto"/>
                <a:ea typeface="Roboto"/>
                <a:cs typeface="Roboto"/>
                <a:sym typeface="Roboto"/>
                <a:hlinkClick r:id="rId4"/>
              </a:rPr>
              <a:t>aeirya@gmail.com</a:t>
            </a:r>
            <a:endParaRPr sz="185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85" name="Google Shape;85;p15"/>
          <p:cNvSpPr txBox="1"/>
          <p:nvPr>
            <p:ph idx="1" type="body"/>
          </p:nvPr>
        </p:nvSpPr>
        <p:spPr>
          <a:xfrm>
            <a:off x="2400300" y="1602675"/>
            <a:ext cx="32502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 </a:t>
            </a:r>
            <a:r>
              <a:rPr b="1" lang="en" sz="1300"/>
              <a:t>multi-agent system</a:t>
            </a:r>
            <a:r>
              <a:rPr lang="en" sz="1300"/>
              <a:t> describes multiple distributed entities, so-called </a:t>
            </a:r>
            <a:r>
              <a:rPr b="1" lang="en" sz="1300"/>
              <a:t>agents</a:t>
            </a:r>
            <a:r>
              <a:rPr lang="en" sz="1300"/>
              <a:t>, which take decisions autonomously and interact within a shared environment. These agents require the ability to adapt and learn over time by themselves. </a:t>
            </a:r>
            <a:endParaRPr sz="1300"/>
          </a:p>
          <a:p>
            <a:pPr indent="0" lvl="0" marL="0" rtl="0" algn="l">
              <a:spcBef>
                <a:spcPts val="1200"/>
              </a:spcBef>
              <a:spcAft>
                <a:spcPts val="1200"/>
              </a:spcAft>
              <a:buNone/>
            </a:pPr>
            <a:r>
              <a:rPr lang="en" sz="1300"/>
              <a:t>The most common framework to address learning in an interactive environment is </a:t>
            </a:r>
            <a:r>
              <a:rPr b="1" lang="en" sz="1300"/>
              <a:t>Reinforcement Learning</a:t>
            </a:r>
            <a:r>
              <a:rPr lang="en" sz="1300"/>
              <a:t>, which describes the change of behavior through a trial-and-error approach.</a:t>
            </a:r>
            <a:endParaRPr sz="1300"/>
          </a:p>
        </p:txBody>
      </p:sp>
      <p:pic>
        <p:nvPicPr>
          <p:cNvPr id="86" name="Google Shape;86;p15"/>
          <p:cNvPicPr preferRelativeResize="0"/>
          <p:nvPr/>
        </p:nvPicPr>
        <p:blipFill>
          <a:blip r:embed="rId3">
            <a:alphaModFix/>
          </a:blip>
          <a:stretch>
            <a:fillRect/>
          </a:stretch>
        </p:blipFill>
        <p:spPr>
          <a:xfrm>
            <a:off x="5650450" y="2810499"/>
            <a:ext cx="3071401" cy="1794575"/>
          </a:xfrm>
          <a:prstGeom prst="rect">
            <a:avLst/>
          </a:prstGeom>
          <a:noFill/>
          <a:ln>
            <a:noFill/>
          </a:ln>
        </p:spPr>
      </p:pic>
      <p:sp>
        <p:nvSpPr>
          <p:cNvPr id="87" name="Google Shape;87;p1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Single-Agent RL</a:t>
            </a:r>
            <a:endParaRPr/>
          </a:p>
        </p:txBody>
      </p:sp>
      <p:sp>
        <p:nvSpPr>
          <p:cNvPr id="93" name="Google Shape;93;p16"/>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b="1" lang="en" sz="1317">
                <a:latin typeface="Arial"/>
                <a:ea typeface="Arial"/>
                <a:cs typeface="Arial"/>
                <a:sym typeface="Arial"/>
              </a:rPr>
              <a:t>Def 1</a:t>
            </a:r>
            <a:r>
              <a:rPr i="1" lang="en" sz="1317">
                <a:latin typeface="Arial"/>
                <a:ea typeface="Arial"/>
                <a:cs typeface="Arial"/>
                <a:sym typeface="Arial"/>
              </a:rPr>
              <a:t> </a:t>
            </a:r>
            <a:r>
              <a:rPr lang="en" sz="1317">
                <a:latin typeface="Arial"/>
                <a:ea typeface="Arial"/>
                <a:cs typeface="Arial"/>
                <a:sym typeface="Arial"/>
              </a:rPr>
              <a:t>A Markov decision process (</a:t>
            </a:r>
            <a:r>
              <a:rPr b="1" lang="en" sz="1317">
                <a:latin typeface="Arial"/>
                <a:ea typeface="Arial"/>
                <a:cs typeface="Arial"/>
                <a:sym typeface="Arial"/>
              </a:rPr>
              <a:t>MDP</a:t>
            </a:r>
            <a:r>
              <a:rPr lang="en" sz="1317">
                <a:latin typeface="Arial"/>
                <a:ea typeface="Arial"/>
                <a:cs typeface="Arial"/>
                <a:sym typeface="Arial"/>
              </a:rPr>
              <a:t>) is formalized by the tuple (S, A, P, </a:t>
            </a:r>
            <a:r>
              <a:rPr i="1" lang="en" sz="1317">
                <a:latin typeface="Arial"/>
                <a:ea typeface="Arial"/>
                <a:cs typeface="Arial"/>
                <a:sym typeface="Arial"/>
              </a:rPr>
              <a:t>R</a:t>
            </a:r>
            <a:r>
              <a:rPr lang="en" sz="1317">
                <a:latin typeface="Arial"/>
                <a:ea typeface="Arial"/>
                <a:cs typeface="Arial"/>
                <a:sym typeface="Arial"/>
              </a:rPr>
              <a:t>, </a:t>
            </a:r>
            <a:r>
              <a:rPr i="1" lang="en" sz="1317">
                <a:latin typeface="Arial"/>
                <a:ea typeface="Arial"/>
                <a:cs typeface="Arial"/>
                <a:sym typeface="Arial"/>
              </a:rPr>
              <a:t>𝛾 </a:t>
            </a:r>
            <a:r>
              <a:rPr lang="en" sz="1317">
                <a:latin typeface="Arial"/>
                <a:ea typeface="Arial"/>
                <a:cs typeface="Arial"/>
                <a:sym typeface="Arial"/>
              </a:rPr>
              <a:t>) where S and A are the state and action space, respectively, P ∶ S × A → [0,1] is the transition function describing the probability of a state transition, R ∶ S × A × S → ℝ  is the reward function providing an immediate feedback to the agent, and </a:t>
            </a:r>
            <a:r>
              <a:rPr i="1" lang="en" sz="1317">
                <a:latin typeface="Arial"/>
                <a:ea typeface="Arial"/>
                <a:cs typeface="Arial"/>
                <a:sym typeface="Arial"/>
              </a:rPr>
              <a:t>𝛾 </a:t>
            </a:r>
            <a:r>
              <a:rPr lang="en" sz="1317">
                <a:latin typeface="Arial"/>
                <a:ea typeface="Arial"/>
                <a:cs typeface="Arial"/>
                <a:sym typeface="Arial"/>
              </a:rPr>
              <a:t>∈ [0, 1) describes the discount factor. </a:t>
            </a:r>
            <a:r>
              <a:rPr lang="en" sz="1417">
                <a:latin typeface="Arial"/>
                <a:ea typeface="Arial"/>
                <a:cs typeface="Arial"/>
                <a:sym typeface="Arial"/>
              </a:rPr>
              <a:t>	</a:t>
            </a:r>
            <a:endParaRPr sz="1100">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200">
              <a:latin typeface="Arial"/>
              <a:ea typeface="Arial"/>
              <a:cs typeface="Arial"/>
              <a:sym typeface="Arial"/>
            </a:endParaRPr>
          </a:p>
          <a:p>
            <a:pPr indent="0" lvl="0" marL="0" rtl="0" algn="l">
              <a:spcBef>
                <a:spcPts val="1200"/>
              </a:spcBef>
              <a:spcAft>
                <a:spcPts val="0"/>
              </a:spcAft>
              <a:buNone/>
            </a:pPr>
            <a:r>
              <a:t/>
            </a:r>
            <a:endParaRPr sz="1200">
              <a:latin typeface="Arial"/>
              <a:ea typeface="Arial"/>
              <a:cs typeface="Arial"/>
              <a:sym typeface="Arial"/>
            </a:endParaRPr>
          </a:p>
          <a:p>
            <a:pPr indent="0" lvl="0" marL="0" rtl="0" algn="l">
              <a:spcBef>
                <a:spcPts val="1200"/>
              </a:spcBef>
              <a:spcAft>
                <a:spcPts val="1200"/>
              </a:spcAft>
              <a:buNone/>
            </a:pPr>
            <a:r>
              <a:t/>
            </a:r>
            <a:endParaRPr/>
          </a:p>
        </p:txBody>
      </p:sp>
      <p:pic>
        <p:nvPicPr>
          <p:cNvPr id="94" name="Google Shape;94;p16"/>
          <p:cNvPicPr preferRelativeResize="0"/>
          <p:nvPr/>
        </p:nvPicPr>
        <p:blipFill>
          <a:blip r:embed="rId3">
            <a:alphaModFix/>
          </a:blip>
          <a:stretch>
            <a:fillRect/>
          </a:stretch>
        </p:blipFill>
        <p:spPr>
          <a:xfrm>
            <a:off x="3241125" y="3212325"/>
            <a:ext cx="4468875" cy="724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idx="1" type="body"/>
          </p:nvPr>
        </p:nvSpPr>
        <p:spPr>
          <a:xfrm>
            <a:off x="2410100" y="715050"/>
            <a:ext cx="6321600" cy="38832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Clr>
                <a:schemeClr val="dk2"/>
              </a:buClr>
              <a:buSzPts val="1100"/>
              <a:buFont typeface="Arial"/>
              <a:buNone/>
            </a:pPr>
            <a:r>
              <a:rPr lang="en" sz="1600">
                <a:latin typeface="Arial"/>
                <a:ea typeface="Arial"/>
                <a:cs typeface="Arial"/>
                <a:sym typeface="Arial"/>
              </a:rPr>
              <a:t>The agent’s goal is to act in such a way as to maximize the expected performance, regarding the policy π, over a predefined horizon T.</a:t>
            </a:r>
            <a:endParaRPr sz="1600">
              <a:latin typeface="Arial"/>
              <a:ea typeface="Arial"/>
              <a:cs typeface="Arial"/>
              <a:sym typeface="Arial"/>
            </a:endParaRPr>
          </a:p>
        </p:txBody>
      </p:sp>
      <p:pic>
        <p:nvPicPr>
          <p:cNvPr id="100" name="Google Shape;100;p17"/>
          <p:cNvPicPr preferRelativeResize="0"/>
          <p:nvPr/>
        </p:nvPicPr>
        <p:blipFill>
          <a:blip r:embed="rId3">
            <a:alphaModFix/>
          </a:blip>
          <a:stretch>
            <a:fillRect/>
          </a:stretch>
        </p:blipFill>
        <p:spPr>
          <a:xfrm>
            <a:off x="3395500" y="1948975"/>
            <a:ext cx="4000475" cy="2324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Multi-Agent RL</a:t>
            </a:r>
            <a:endParaRPr/>
          </a:p>
        </p:txBody>
      </p:sp>
      <p:sp>
        <p:nvSpPr>
          <p:cNvPr id="106" name="Google Shape;106;p18"/>
          <p:cNvSpPr txBox="1"/>
          <p:nvPr>
            <p:ph idx="1" type="body"/>
          </p:nvPr>
        </p:nvSpPr>
        <p:spPr>
          <a:xfrm>
            <a:off x="2410100" y="1374475"/>
            <a:ext cx="6321600" cy="3223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88"/>
              <a:buNone/>
            </a:pPr>
            <a:r>
              <a:rPr b="1" lang="en" sz="1125">
                <a:latin typeface="Arial"/>
                <a:ea typeface="Arial"/>
                <a:cs typeface="Arial"/>
                <a:sym typeface="Arial"/>
              </a:rPr>
              <a:t>Def 2 </a:t>
            </a:r>
            <a:r>
              <a:rPr lang="en" sz="1125">
                <a:latin typeface="Arial"/>
                <a:ea typeface="Arial"/>
                <a:cs typeface="Arial"/>
                <a:sym typeface="Arial"/>
              </a:rPr>
              <a:t>The Markov Game (</a:t>
            </a:r>
            <a:r>
              <a:rPr b="1" lang="en" sz="1125">
                <a:latin typeface="Arial"/>
                <a:ea typeface="Arial"/>
                <a:cs typeface="Arial"/>
                <a:sym typeface="Arial"/>
              </a:rPr>
              <a:t>MG</a:t>
            </a:r>
            <a:r>
              <a:rPr lang="en" sz="1125">
                <a:latin typeface="Arial"/>
                <a:ea typeface="Arial"/>
                <a:cs typeface="Arial"/>
                <a:sym typeface="Arial"/>
              </a:rPr>
              <a:t>)  is an extension to the MDP and is formalized by the tuple (N, S, {A</a:t>
            </a:r>
            <a:r>
              <a:rPr i="1" lang="en" sz="937">
                <a:latin typeface="Arial"/>
                <a:ea typeface="Arial"/>
                <a:cs typeface="Arial"/>
                <a:sym typeface="Arial"/>
              </a:rPr>
              <a:t>i</a:t>
            </a:r>
            <a:r>
              <a:rPr lang="en" sz="1125">
                <a:latin typeface="Arial"/>
                <a:ea typeface="Arial"/>
                <a:cs typeface="Arial"/>
                <a:sym typeface="Arial"/>
              </a:rPr>
              <a:t>}, P, {</a:t>
            </a:r>
            <a:r>
              <a:rPr i="1" lang="en" sz="1125">
                <a:latin typeface="Arial"/>
                <a:ea typeface="Arial"/>
                <a:cs typeface="Arial"/>
                <a:sym typeface="Arial"/>
              </a:rPr>
              <a:t>R</a:t>
            </a:r>
            <a:r>
              <a:rPr i="1" lang="en" sz="937">
                <a:latin typeface="Arial"/>
                <a:ea typeface="Arial"/>
                <a:cs typeface="Arial"/>
                <a:sym typeface="Arial"/>
              </a:rPr>
              <a:t>i</a:t>
            </a:r>
            <a:r>
              <a:rPr lang="en" sz="1125">
                <a:latin typeface="Arial"/>
                <a:ea typeface="Arial"/>
                <a:cs typeface="Arial"/>
                <a:sym typeface="Arial"/>
              </a:rPr>
              <a:t>}, </a:t>
            </a:r>
            <a:r>
              <a:rPr i="1" lang="en" sz="1125">
                <a:latin typeface="Arial"/>
                <a:ea typeface="Arial"/>
                <a:cs typeface="Arial"/>
                <a:sym typeface="Arial"/>
              </a:rPr>
              <a:t>𝛾</a:t>
            </a:r>
            <a:r>
              <a:rPr lang="en" sz="1125">
                <a:latin typeface="Arial"/>
                <a:ea typeface="Arial"/>
                <a:cs typeface="Arial"/>
                <a:sym typeface="Arial"/>
              </a:rPr>
              <a:t>), where N = {1, ... , </a:t>
            </a:r>
            <a:r>
              <a:rPr i="1" lang="en" sz="1125">
                <a:latin typeface="Arial"/>
                <a:ea typeface="Arial"/>
                <a:cs typeface="Arial"/>
                <a:sym typeface="Arial"/>
              </a:rPr>
              <a:t>N</a:t>
            </a:r>
            <a:r>
              <a:rPr lang="en" sz="1125">
                <a:latin typeface="Arial"/>
                <a:ea typeface="Arial"/>
                <a:cs typeface="Arial"/>
                <a:sym typeface="Arial"/>
              </a:rPr>
              <a:t>} denotes the set of </a:t>
            </a:r>
            <a:r>
              <a:rPr i="1" lang="en" sz="1125">
                <a:latin typeface="Arial"/>
                <a:ea typeface="Arial"/>
                <a:cs typeface="Arial"/>
                <a:sym typeface="Arial"/>
              </a:rPr>
              <a:t>N &gt; </a:t>
            </a:r>
            <a:r>
              <a:rPr lang="en" sz="1125">
                <a:latin typeface="Arial"/>
                <a:ea typeface="Arial"/>
                <a:cs typeface="Arial"/>
                <a:sym typeface="Arial"/>
              </a:rPr>
              <a:t>1 interacting agents and S is the set of states observed by all agents. The joint action space is denoted by A = A</a:t>
            </a:r>
            <a:r>
              <a:rPr lang="en" sz="937">
                <a:latin typeface="Arial"/>
                <a:ea typeface="Arial"/>
                <a:cs typeface="Arial"/>
                <a:sym typeface="Arial"/>
              </a:rPr>
              <a:t>1 </a:t>
            </a:r>
            <a:r>
              <a:rPr lang="en" sz="1125">
                <a:latin typeface="Arial"/>
                <a:ea typeface="Arial"/>
                <a:cs typeface="Arial"/>
                <a:sym typeface="Arial"/>
              </a:rPr>
              <a:t>× ⋯ × A</a:t>
            </a:r>
            <a:r>
              <a:rPr i="1" lang="en" sz="937">
                <a:latin typeface="Arial"/>
                <a:ea typeface="Arial"/>
                <a:cs typeface="Arial"/>
                <a:sym typeface="Arial"/>
              </a:rPr>
              <a:t>N </a:t>
            </a:r>
            <a:r>
              <a:rPr lang="en" sz="1125">
                <a:latin typeface="Arial"/>
                <a:ea typeface="Arial"/>
                <a:cs typeface="Arial"/>
                <a:sym typeface="Arial"/>
              </a:rPr>
              <a:t>which is the collection of individual action spaces from agents </a:t>
            </a:r>
            <a:r>
              <a:rPr i="1" lang="en" sz="1125">
                <a:latin typeface="Arial"/>
                <a:ea typeface="Arial"/>
                <a:cs typeface="Arial"/>
                <a:sym typeface="Arial"/>
              </a:rPr>
              <a:t>i </a:t>
            </a:r>
            <a:r>
              <a:rPr lang="en" sz="1125">
                <a:latin typeface="Arial"/>
                <a:ea typeface="Arial"/>
                <a:cs typeface="Arial"/>
                <a:sym typeface="Arial"/>
              </a:rPr>
              <a:t>∈ N . The transition probability function P ∶ S × A → [0,1] describes the chance of a state transition. Each agent owns an associated reward fun</a:t>
            </a:r>
            <a:r>
              <a:rPr lang="en" sz="1125">
                <a:latin typeface="Arial"/>
                <a:ea typeface="Arial"/>
                <a:cs typeface="Arial"/>
                <a:sym typeface="Arial"/>
              </a:rPr>
              <a:t>c</a:t>
            </a:r>
            <a:r>
              <a:rPr lang="en" sz="1125">
                <a:latin typeface="Arial"/>
                <a:ea typeface="Arial"/>
                <a:cs typeface="Arial"/>
                <a:sym typeface="Arial"/>
              </a:rPr>
              <a:t>tion </a:t>
            </a:r>
            <a:r>
              <a:rPr i="1" lang="en" sz="1125">
                <a:latin typeface="Arial"/>
                <a:ea typeface="Arial"/>
                <a:cs typeface="Arial"/>
                <a:sym typeface="Arial"/>
              </a:rPr>
              <a:t>R</a:t>
            </a:r>
            <a:r>
              <a:rPr i="1" lang="en" sz="937">
                <a:latin typeface="Arial"/>
                <a:ea typeface="Arial"/>
                <a:cs typeface="Arial"/>
                <a:sym typeface="Arial"/>
              </a:rPr>
              <a:t>i </a:t>
            </a:r>
            <a:r>
              <a:rPr lang="en" sz="1125">
                <a:latin typeface="Arial"/>
                <a:ea typeface="Arial"/>
                <a:cs typeface="Arial"/>
                <a:sym typeface="Arial"/>
              </a:rPr>
              <a:t>∶ S × A × S → ℝ that provides an immediate feedback signal. Finally, </a:t>
            </a:r>
            <a:r>
              <a:rPr i="1" lang="en" sz="1125">
                <a:latin typeface="Arial"/>
                <a:ea typeface="Arial"/>
                <a:cs typeface="Arial"/>
                <a:sym typeface="Arial"/>
              </a:rPr>
              <a:t>𝛾</a:t>
            </a:r>
            <a:r>
              <a:rPr i="1" lang="en" sz="1125">
                <a:latin typeface="Arial"/>
                <a:ea typeface="Arial"/>
                <a:cs typeface="Arial"/>
                <a:sym typeface="Arial"/>
              </a:rPr>
              <a:t> </a:t>
            </a:r>
            <a:r>
              <a:rPr lang="en" sz="1125">
                <a:latin typeface="Arial"/>
                <a:ea typeface="Arial"/>
                <a:cs typeface="Arial"/>
                <a:sym typeface="Arial"/>
              </a:rPr>
              <a:t>∈ [0, 1) describes the discount factor. </a:t>
            </a:r>
            <a:endParaRPr sz="1187">
              <a:latin typeface="Arial"/>
              <a:ea typeface="Arial"/>
              <a:cs typeface="Arial"/>
              <a:sym typeface="Arial"/>
            </a:endParaRPr>
          </a:p>
          <a:p>
            <a:pPr indent="0" lvl="0" marL="0" rtl="0" algn="l">
              <a:lnSpc>
                <a:spcPct val="105000"/>
              </a:lnSpc>
              <a:spcBef>
                <a:spcPts val="1200"/>
              </a:spcBef>
              <a:spcAft>
                <a:spcPts val="0"/>
              </a:spcAft>
              <a:buSzPts val="688"/>
              <a:buNone/>
            </a:pPr>
            <a:r>
              <a:rPr lang="en" sz="1187">
                <a:latin typeface="Arial"/>
                <a:ea typeface="Arial"/>
                <a:cs typeface="Arial"/>
                <a:sym typeface="Arial"/>
              </a:rPr>
              <a:t>				</a:t>
            </a:r>
            <a:endParaRPr sz="1187">
              <a:latin typeface="Arial"/>
              <a:ea typeface="Arial"/>
              <a:cs typeface="Arial"/>
              <a:sym typeface="Arial"/>
            </a:endParaRPr>
          </a:p>
          <a:p>
            <a:pPr indent="0" lvl="0" marL="0" rtl="0" algn="l">
              <a:lnSpc>
                <a:spcPct val="105000"/>
              </a:lnSpc>
              <a:spcBef>
                <a:spcPts val="0"/>
              </a:spcBef>
              <a:spcAft>
                <a:spcPts val="0"/>
              </a:spcAft>
              <a:buSzPts val="688"/>
              <a:buNone/>
            </a:pPr>
            <a:r>
              <a:rPr lang="en" sz="1187">
                <a:latin typeface="Arial"/>
                <a:ea typeface="Arial"/>
                <a:cs typeface="Arial"/>
                <a:sym typeface="Arial"/>
              </a:rPr>
              <a:t>		</a:t>
            </a:r>
            <a:endParaRPr sz="1187">
              <a:latin typeface="Arial"/>
              <a:ea typeface="Arial"/>
              <a:cs typeface="Arial"/>
              <a:sym typeface="Arial"/>
            </a:endParaRPr>
          </a:p>
          <a:p>
            <a:pPr indent="0" lvl="0" marL="0" rtl="0" algn="l">
              <a:lnSpc>
                <a:spcPct val="105000"/>
              </a:lnSpc>
              <a:spcBef>
                <a:spcPts val="1200"/>
              </a:spcBef>
              <a:spcAft>
                <a:spcPts val="1200"/>
              </a:spcAft>
              <a:buSzPts val="688"/>
              <a:buNone/>
            </a:pPr>
            <a:r>
              <a:t/>
            </a:r>
            <a:endParaRPr sz="1625"/>
          </a:p>
        </p:txBody>
      </p:sp>
      <p:pic>
        <p:nvPicPr>
          <p:cNvPr id="107" name="Google Shape;107;p18"/>
          <p:cNvPicPr preferRelativeResize="0"/>
          <p:nvPr/>
        </p:nvPicPr>
        <p:blipFill>
          <a:blip r:embed="rId3">
            <a:alphaModFix/>
          </a:blip>
          <a:stretch>
            <a:fillRect/>
          </a:stretch>
        </p:blipFill>
        <p:spPr>
          <a:xfrm>
            <a:off x="3456550" y="2792850"/>
            <a:ext cx="4228700" cy="697375"/>
          </a:xfrm>
          <a:prstGeom prst="rect">
            <a:avLst/>
          </a:prstGeom>
          <a:noFill/>
          <a:ln>
            <a:noFill/>
          </a:ln>
        </p:spPr>
      </p:pic>
      <p:pic>
        <p:nvPicPr>
          <p:cNvPr id="108" name="Google Shape;108;p18"/>
          <p:cNvPicPr preferRelativeResize="0"/>
          <p:nvPr/>
        </p:nvPicPr>
        <p:blipFill>
          <a:blip r:embed="rId4">
            <a:alphaModFix/>
          </a:blip>
          <a:stretch>
            <a:fillRect/>
          </a:stretch>
        </p:blipFill>
        <p:spPr>
          <a:xfrm>
            <a:off x="4910350" y="3726775"/>
            <a:ext cx="1570850" cy="213900"/>
          </a:xfrm>
          <a:prstGeom prst="rect">
            <a:avLst/>
          </a:prstGeom>
          <a:noFill/>
          <a:ln>
            <a:noFill/>
          </a:ln>
        </p:spPr>
      </p:pic>
      <p:pic>
        <p:nvPicPr>
          <p:cNvPr id="109" name="Google Shape;109;p18"/>
          <p:cNvPicPr preferRelativeResize="0"/>
          <p:nvPr/>
        </p:nvPicPr>
        <p:blipFill>
          <a:blip r:embed="rId5">
            <a:alphaModFix/>
          </a:blip>
          <a:stretch>
            <a:fillRect/>
          </a:stretch>
        </p:blipFill>
        <p:spPr>
          <a:xfrm>
            <a:off x="4715800" y="4177225"/>
            <a:ext cx="2071000" cy="1399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9"/>
          <p:cNvPicPr preferRelativeResize="0"/>
          <p:nvPr/>
        </p:nvPicPr>
        <p:blipFill rotWithShape="1">
          <a:blip r:embed="rId3">
            <a:alphaModFix/>
          </a:blip>
          <a:srcRect b="6916" l="0" r="30313" t="0"/>
          <a:stretch/>
        </p:blipFill>
        <p:spPr>
          <a:xfrm>
            <a:off x="3568813" y="2209700"/>
            <a:ext cx="4183876" cy="2431975"/>
          </a:xfrm>
          <a:prstGeom prst="rect">
            <a:avLst/>
          </a:prstGeom>
          <a:noFill/>
          <a:ln>
            <a:noFill/>
          </a:ln>
        </p:spPr>
      </p:pic>
      <p:sp>
        <p:nvSpPr>
          <p:cNvPr id="115" name="Google Shape;115;p19"/>
          <p:cNvSpPr txBox="1"/>
          <p:nvPr>
            <p:ph idx="1" type="body"/>
          </p:nvPr>
        </p:nvSpPr>
        <p:spPr>
          <a:xfrm>
            <a:off x="2499962" y="545151"/>
            <a:ext cx="6321600" cy="3002400"/>
          </a:xfrm>
          <a:prstGeom prst="rect">
            <a:avLst/>
          </a:prstGeom>
        </p:spPr>
        <p:txBody>
          <a:bodyPr anchorCtr="0" anchor="t" bIns="91425" lIns="91425" spcFirstLastPara="1" rIns="91425" wrap="square" tIns="91425">
            <a:normAutofit/>
          </a:bodyPr>
          <a:lstStyle/>
          <a:p>
            <a:pPr indent="0" lvl="0" marL="0" rtl="0" algn="l">
              <a:lnSpc>
                <a:spcPct val="105000"/>
              </a:lnSpc>
              <a:spcBef>
                <a:spcPts val="1200"/>
              </a:spcBef>
              <a:spcAft>
                <a:spcPts val="0"/>
              </a:spcAft>
              <a:buClr>
                <a:schemeClr val="dk2"/>
              </a:buClr>
              <a:buSzPts val="688"/>
              <a:buFont typeface="Arial"/>
              <a:buNone/>
            </a:pPr>
            <a:r>
              <a:rPr lang="en" sz="1425">
                <a:latin typeface="Arial"/>
                <a:ea typeface="Arial"/>
                <a:cs typeface="Arial"/>
                <a:sym typeface="Arial"/>
              </a:rPr>
              <a:t>At stage </a:t>
            </a:r>
            <a:r>
              <a:rPr i="1" lang="en" sz="1425">
                <a:latin typeface="Arial"/>
                <a:ea typeface="Arial"/>
                <a:cs typeface="Arial"/>
                <a:sym typeface="Arial"/>
              </a:rPr>
              <a:t>t</a:t>
            </a:r>
            <a:r>
              <a:rPr lang="en" sz="1425">
                <a:latin typeface="Arial"/>
                <a:ea typeface="Arial"/>
                <a:cs typeface="Arial"/>
                <a:sym typeface="Arial"/>
              </a:rPr>
              <a:t>, each agent </a:t>
            </a:r>
            <a:r>
              <a:rPr i="1" lang="en" sz="1425">
                <a:latin typeface="Arial"/>
                <a:ea typeface="Arial"/>
                <a:cs typeface="Arial"/>
                <a:sym typeface="Arial"/>
              </a:rPr>
              <a:t>i </a:t>
            </a:r>
            <a:r>
              <a:rPr lang="en" sz="1425">
                <a:latin typeface="Arial"/>
                <a:ea typeface="Arial"/>
                <a:cs typeface="Arial"/>
                <a:sym typeface="Arial"/>
              </a:rPr>
              <a:t>∈ N selects and executes an action depending on the individual policy </a:t>
            </a:r>
            <a:r>
              <a:rPr i="1" lang="en" sz="1425">
                <a:latin typeface="Arial"/>
                <a:ea typeface="Arial"/>
                <a:cs typeface="Arial"/>
                <a:sym typeface="Arial"/>
              </a:rPr>
              <a:t>𝜋</a:t>
            </a:r>
            <a:r>
              <a:rPr i="1" lang="en" sz="1237">
                <a:latin typeface="Arial"/>
                <a:ea typeface="Arial"/>
                <a:cs typeface="Arial"/>
                <a:sym typeface="Arial"/>
              </a:rPr>
              <a:t>i </a:t>
            </a:r>
            <a:r>
              <a:rPr lang="en" sz="1425">
                <a:latin typeface="Arial"/>
                <a:ea typeface="Arial"/>
                <a:cs typeface="Arial"/>
                <a:sym typeface="Arial"/>
              </a:rPr>
              <a:t>∶ S → </a:t>
            </a:r>
            <a:r>
              <a:rPr i="1" lang="en" sz="1425">
                <a:latin typeface="Arial"/>
                <a:ea typeface="Arial"/>
                <a:cs typeface="Arial"/>
                <a:sym typeface="Arial"/>
              </a:rPr>
              <a:t>P</a:t>
            </a:r>
            <a:r>
              <a:rPr lang="en" sz="1425">
                <a:latin typeface="Arial"/>
                <a:ea typeface="Arial"/>
                <a:cs typeface="Arial"/>
                <a:sym typeface="Arial"/>
              </a:rPr>
              <a:t>(A</a:t>
            </a:r>
            <a:r>
              <a:rPr i="1" lang="en" sz="1237">
                <a:latin typeface="Arial"/>
                <a:ea typeface="Arial"/>
                <a:cs typeface="Arial"/>
                <a:sym typeface="Arial"/>
              </a:rPr>
              <a:t>i</a:t>
            </a:r>
            <a:r>
              <a:rPr lang="en" sz="1425">
                <a:latin typeface="Arial"/>
                <a:ea typeface="Arial"/>
                <a:cs typeface="Arial"/>
                <a:sym typeface="Arial"/>
              </a:rPr>
              <a:t>). The system evolves from state </a:t>
            </a:r>
            <a:r>
              <a:rPr i="1" lang="en" sz="1425">
                <a:latin typeface="Arial"/>
                <a:ea typeface="Arial"/>
                <a:cs typeface="Arial"/>
                <a:sym typeface="Arial"/>
              </a:rPr>
              <a:t>x </a:t>
            </a:r>
            <a:r>
              <a:rPr lang="en" sz="1425">
                <a:latin typeface="Arial"/>
                <a:ea typeface="Arial"/>
                <a:cs typeface="Arial"/>
                <a:sym typeface="Arial"/>
              </a:rPr>
              <a:t>under the joint action </a:t>
            </a:r>
            <a:r>
              <a:rPr i="1" lang="en" sz="1425">
                <a:latin typeface="Arial"/>
                <a:ea typeface="Arial"/>
                <a:cs typeface="Arial"/>
                <a:sym typeface="Arial"/>
              </a:rPr>
              <a:t>a</a:t>
            </a:r>
            <a:r>
              <a:rPr i="1" lang="en" sz="1237">
                <a:latin typeface="Arial"/>
                <a:ea typeface="Arial"/>
                <a:cs typeface="Arial"/>
                <a:sym typeface="Arial"/>
              </a:rPr>
              <a:t>t </a:t>
            </a:r>
            <a:r>
              <a:rPr lang="en" sz="1425">
                <a:latin typeface="Arial"/>
                <a:ea typeface="Arial"/>
                <a:cs typeface="Arial"/>
                <a:sym typeface="Arial"/>
              </a:rPr>
              <a:t>with respect to the transition probability function P to the next state </a:t>
            </a:r>
            <a:r>
              <a:rPr i="1" lang="en" sz="1425">
                <a:latin typeface="Arial"/>
                <a:ea typeface="Arial"/>
                <a:cs typeface="Arial"/>
                <a:sym typeface="Arial"/>
              </a:rPr>
              <a:t>S</a:t>
            </a:r>
            <a:r>
              <a:rPr i="1" lang="en" sz="1237">
                <a:latin typeface="Arial"/>
                <a:ea typeface="Arial"/>
                <a:cs typeface="Arial"/>
                <a:sym typeface="Arial"/>
              </a:rPr>
              <a:t>t</a:t>
            </a:r>
            <a:r>
              <a:rPr lang="en" sz="1237">
                <a:latin typeface="Arial"/>
                <a:ea typeface="Arial"/>
                <a:cs typeface="Arial"/>
                <a:sym typeface="Arial"/>
              </a:rPr>
              <a:t>+1 </a:t>
            </a:r>
            <a:r>
              <a:rPr lang="en" sz="1425">
                <a:latin typeface="Arial"/>
                <a:ea typeface="Arial"/>
                <a:cs typeface="Arial"/>
                <a:sym typeface="Arial"/>
              </a:rPr>
              <a:t>while each agent</a:t>
            </a:r>
            <a:r>
              <a:rPr lang="en" sz="1487">
                <a:latin typeface="Arial"/>
                <a:ea typeface="Arial"/>
                <a:cs typeface="Arial"/>
                <a:sym typeface="Arial"/>
              </a:rPr>
              <a:t> </a:t>
            </a:r>
            <a:r>
              <a:rPr lang="en" sz="1425">
                <a:latin typeface="Arial"/>
                <a:ea typeface="Arial"/>
                <a:cs typeface="Arial"/>
                <a:sym typeface="Arial"/>
              </a:rPr>
              <a:t>receives </a:t>
            </a:r>
            <a:r>
              <a:rPr i="1" lang="en" sz="1425">
                <a:latin typeface="Arial"/>
                <a:ea typeface="Arial"/>
                <a:cs typeface="Arial"/>
                <a:sym typeface="Arial"/>
              </a:rPr>
              <a:t>R</a:t>
            </a:r>
            <a:r>
              <a:rPr i="1" lang="en" sz="1237">
                <a:latin typeface="Arial"/>
                <a:ea typeface="Arial"/>
                <a:cs typeface="Arial"/>
                <a:sym typeface="Arial"/>
              </a:rPr>
              <a:t>i </a:t>
            </a:r>
            <a:r>
              <a:rPr lang="en" sz="1425">
                <a:latin typeface="Arial"/>
                <a:ea typeface="Arial"/>
                <a:cs typeface="Arial"/>
                <a:sym typeface="Arial"/>
              </a:rPr>
              <a:t>as immediate feedback to the state transition. Akin to the single-agent problem, the aim of each agent is to change its policy in such a way as to optimize the received rewards on a predefined horizon T. </a:t>
            </a:r>
            <a:endParaRPr sz="1425">
              <a:latin typeface="Arial"/>
              <a:ea typeface="Arial"/>
              <a:cs typeface="Arial"/>
              <a:sym typeface="Arial"/>
            </a:endParaRPr>
          </a:p>
          <a:p>
            <a:pPr indent="0" lvl="0" marL="0" rtl="0" algn="l">
              <a:lnSpc>
                <a:spcPct val="105000"/>
              </a:lnSpc>
              <a:spcBef>
                <a:spcPts val="1200"/>
              </a:spcBef>
              <a:spcAft>
                <a:spcPts val="0"/>
              </a:spcAft>
              <a:buClr>
                <a:schemeClr val="dk2"/>
              </a:buClr>
              <a:buSzPts val="688"/>
              <a:buFont typeface="Arial"/>
              <a:buNone/>
            </a:pPr>
            <a:r>
              <a:t/>
            </a:r>
            <a:endParaRPr sz="1425">
              <a:latin typeface="Arial"/>
              <a:ea typeface="Arial"/>
              <a:cs typeface="Arial"/>
              <a:sym typeface="Arial"/>
            </a:endParaRPr>
          </a:p>
          <a:p>
            <a:pPr indent="0" lvl="0" marL="0" rtl="0" algn="l">
              <a:spcBef>
                <a:spcPts val="1200"/>
              </a:spcBef>
              <a:spcAft>
                <a:spcPts val="1200"/>
              </a:spcAft>
              <a:buNone/>
            </a:pPr>
            <a:r>
              <a:t/>
            </a:r>
            <a:endParaRPr sz="2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sz="2133">
                <a:latin typeface="Lato"/>
                <a:ea typeface="Lato"/>
                <a:cs typeface="Lato"/>
                <a:sym typeface="Lato"/>
              </a:rPr>
              <a:t>Multi-Agent Training Architectures</a:t>
            </a:r>
            <a:endParaRPr sz="3333"/>
          </a:p>
        </p:txBody>
      </p:sp>
      <p:sp>
        <p:nvSpPr>
          <p:cNvPr id="121" name="Google Shape;121;p20"/>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300"/>
              <a:t>Categorized based on </a:t>
            </a:r>
            <a:endParaRPr sz="1300"/>
          </a:p>
          <a:p>
            <a:pPr indent="-311150" lvl="1" marL="1371600" rtl="0" algn="l">
              <a:spcBef>
                <a:spcPts val="0"/>
              </a:spcBef>
              <a:spcAft>
                <a:spcPts val="0"/>
              </a:spcAft>
              <a:buSzPts val="1300"/>
              <a:buChar char="○"/>
            </a:pPr>
            <a:r>
              <a:rPr b="1" lang="en" sz="1300"/>
              <a:t>Mutual information</a:t>
            </a:r>
            <a:endParaRPr sz="1300"/>
          </a:p>
          <a:p>
            <a:pPr indent="-311150" lvl="1" marL="1371600" rtl="0" algn="l">
              <a:spcBef>
                <a:spcPts val="0"/>
              </a:spcBef>
              <a:spcAft>
                <a:spcPts val="0"/>
              </a:spcAft>
              <a:buSzPts val="1300"/>
              <a:buChar char="○"/>
            </a:pPr>
            <a:r>
              <a:rPr lang="en" sz="1300"/>
              <a:t>Agents dependency</a:t>
            </a:r>
            <a:endParaRPr sz="1300"/>
          </a:p>
          <a:p>
            <a:pPr indent="0" lvl="0" marL="457200" rtl="0" algn="l">
              <a:spcBef>
                <a:spcPts val="1200"/>
              </a:spcBef>
              <a:spcAft>
                <a:spcPts val="1200"/>
              </a:spcAft>
              <a:buNone/>
            </a:pPr>
            <a:r>
              <a:t/>
            </a:r>
            <a:endParaRPr sz="1300"/>
          </a:p>
        </p:txBody>
      </p:sp>
      <p:pic>
        <p:nvPicPr>
          <p:cNvPr id="122" name="Google Shape;122;p20"/>
          <p:cNvPicPr preferRelativeResize="0"/>
          <p:nvPr/>
        </p:nvPicPr>
        <p:blipFill>
          <a:blip r:embed="rId3">
            <a:alphaModFix/>
          </a:blip>
          <a:stretch>
            <a:fillRect/>
          </a:stretch>
        </p:blipFill>
        <p:spPr>
          <a:xfrm>
            <a:off x="2798450" y="2764625"/>
            <a:ext cx="5544899" cy="1594725"/>
          </a:xfrm>
          <a:prstGeom prst="rect">
            <a:avLst/>
          </a:prstGeom>
          <a:noFill/>
          <a:ln>
            <a:noFill/>
          </a:ln>
        </p:spPr>
      </p:pic>
      <p:pic>
        <p:nvPicPr>
          <p:cNvPr id="123" name="Google Shape;123;p20"/>
          <p:cNvPicPr preferRelativeResize="0"/>
          <p:nvPr/>
        </p:nvPicPr>
        <p:blipFill rotWithShape="1">
          <a:blip r:embed="rId3">
            <a:alphaModFix/>
          </a:blip>
          <a:srcRect b="0" l="0" r="67837" t="0"/>
          <a:stretch/>
        </p:blipFill>
        <p:spPr>
          <a:xfrm>
            <a:off x="6333305" y="2623725"/>
            <a:ext cx="1940972" cy="1735625"/>
          </a:xfrm>
          <a:prstGeom prst="rect">
            <a:avLst/>
          </a:prstGeom>
          <a:noFill/>
          <a:ln>
            <a:noFill/>
          </a:ln>
        </p:spPr>
      </p:pic>
      <p:pic>
        <p:nvPicPr>
          <p:cNvPr id="124" name="Google Shape;124;p20"/>
          <p:cNvPicPr preferRelativeResize="0"/>
          <p:nvPr/>
        </p:nvPicPr>
        <p:blipFill rotWithShape="1">
          <a:blip r:embed="rId3">
            <a:alphaModFix/>
          </a:blip>
          <a:srcRect b="0" l="66673" r="0" t="0"/>
          <a:stretch/>
        </p:blipFill>
        <p:spPr>
          <a:xfrm>
            <a:off x="4444217" y="2623725"/>
            <a:ext cx="2011182" cy="1735625"/>
          </a:xfrm>
          <a:prstGeom prst="rect">
            <a:avLst/>
          </a:prstGeom>
          <a:noFill/>
          <a:ln>
            <a:noFill/>
          </a:ln>
        </p:spPr>
      </p:pic>
      <p:pic>
        <p:nvPicPr>
          <p:cNvPr id="125" name="Google Shape;125;p20"/>
          <p:cNvPicPr preferRelativeResize="0"/>
          <p:nvPr/>
        </p:nvPicPr>
        <p:blipFill rotWithShape="1">
          <a:blip r:embed="rId3">
            <a:alphaModFix/>
          </a:blip>
          <a:srcRect b="0" l="32558" r="33326" t="0"/>
          <a:stretch/>
        </p:blipFill>
        <p:spPr>
          <a:xfrm>
            <a:off x="2513200" y="2623725"/>
            <a:ext cx="2058798" cy="173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100">
                <a:latin typeface="Lato"/>
                <a:ea typeface="Lato"/>
                <a:cs typeface="Lato"/>
                <a:sym typeface="Lato"/>
              </a:rPr>
              <a:t>Dec</a:t>
            </a:r>
            <a:r>
              <a:rPr lang="en" sz="2100">
                <a:latin typeface="Lato"/>
                <a:ea typeface="Lato"/>
                <a:cs typeface="Lato"/>
                <a:sym typeface="Lato"/>
              </a:rPr>
              <a:t>entralized Training</a:t>
            </a:r>
            <a:endParaRPr sz="3800"/>
          </a:p>
        </p:txBody>
      </p:sp>
      <p:sp>
        <p:nvSpPr>
          <p:cNvPr id="131" name="Google Shape;131;p21"/>
          <p:cNvSpPr txBox="1"/>
          <p:nvPr>
            <p:ph idx="1" type="body"/>
          </p:nvPr>
        </p:nvSpPr>
        <p:spPr>
          <a:xfrm>
            <a:off x="240026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a:t>
            </a:r>
            <a:r>
              <a:rPr lang="en"/>
              <a:t>gents determine actions according to their individual policy for decentralized execution.</a:t>
            </a:r>
            <a:endParaRPr/>
          </a:p>
          <a:p>
            <a:pPr indent="0" lvl="0" marL="457200" rtl="0" algn="l">
              <a:spcBef>
                <a:spcPts val="1200"/>
              </a:spcBef>
              <a:spcAft>
                <a:spcPts val="1200"/>
              </a:spcAft>
              <a:buNone/>
            </a:pPr>
            <a:r>
              <a:t/>
            </a:r>
            <a:endParaRPr/>
          </a:p>
        </p:txBody>
      </p:sp>
      <p:pic>
        <p:nvPicPr>
          <p:cNvPr id="132" name="Google Shape;132;p21"/>
          <p:cNvPicPr preferRelativeResize="0"/>
          <p:nvPr/>
        </p:nvPicPr>
        <p:blipFill rotWithShape="1">
          <a:blip r:embed="rId3">
            <a:alphaModFix/>
          </a:blip>
          <a:srcRect b="0" l="32558" r="33326" t="0"/>
          <a:stretch/>
        </p:blipFill>
        <p:spPr>
          <a:xfrm>
            <a:off x="6258975" y="2513600"/>
            <a:ext cx="2472724" cy="20845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